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57" r:id="rId23"/>
    <p:sldId id="276" r:id="rId24"/>
    <p:sldId id="277" r:id="rId25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39E8E-FA1C-41E7-8D32-F52843ED4ACD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83C78-5ECD-45B6-93AF-5B25D7B6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9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Outcomes clearly matter and will of course continue to be considered, in the context of what is being taught</a:t>
            </a:r>
            <a:r>
              <a:rPr lang="en-GB" dirty="0" smtClean="0"/>
              <a:t>. But we all know that too much weight placed on performance measures alone can lead to a degree of distortion, both in what is taught and not taught, and in other aspects of how a provider is managed. We also know that those who come to education with a disadvantage of any kind are more likely to be directly affected when these distortions happen.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F4F8-2FA7-41BC-8422-21D6140E2C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43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6E9-4C90-4BD9-AB5B-4439E43E00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74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6E9-4C90-4BD9-AB5B-4439E43E00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385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6E9-4C90-4BD9-AB5B-4439E43E00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45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6E9-4C90-4BD9-AB5B-4439E43E00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8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6E9-4C90-4BD9-AB5B-4439E43E00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452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6E9-4C90-4BD9-AB5B-4439E43E00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86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6E9-4C90-4BD9-AB5B-4439E43E00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89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6E9-4C90-4BD9-AB5B-4439E43E00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49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CPD</a:t>
            </a:r>
            <a:r>
              <a:rPr lang="en-GB" baseline="0" dirty="0" smtClean="0"/>
              <a:t> resulting in teachers being better able to deliver content and better teaching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Inspecting Safeguarding in EYs, education and skills settings document still stands.  No proposal to change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6E9-4C90-4BD9-AB5B-4439E43E00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9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new education inspection framework represents an evolution in what it means to be a ‘good’ school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F4F8-2FA7-41BC-8422-21D6140E2C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52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6E9-4C90-4BD9-AB5B-4439E43E00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07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6E9-4C90-4BD9-AB5B-4439E43E00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43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6E9-4C90-4BD9-AB5B-4439E43E00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8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will be no Ofsted curriculum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F4F8-2FA7-41BC-8422-21D6140E2C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99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6E9-4C90-4BD9-AB5B-4439E43E00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4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C6E9-4C90-4BD9-AB5B-4439E43E00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07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you were</a:t>
            </a:r>
            <a:r>
              <a:rPr lang="en-GB" baseline="0" dirty="0"/>
              <a:t> </a:t>
            </a:r>
            <a:r>
              <a:rPr lang="en-GB" dirty="0"/>
              <a:t>on the SEND project we looked briefly at this….. The framework refers to this throughout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Refer to </a:t>
            </a:r>
            <a:r>
              <a:rPr lang="en-GB" b="1" dirty="0"/>
              <a:t>How do human brains learn? </a:t>
            </a:r>
            <a:r>
              <a:rPr lang="en-GB" dirty="0"/>
              <a:t>Diagram in packs.</a:t>
            </a:r>
          </a:p>
          <a:p>
            <a:endParaRPr lang="en-GB" dirty="0"/>
          </a:p>
          <a:p>
            <a:r>
              <a:rPr lang="en-GB" dirty="0"/>
              <a:t>Stores 7 chunks of information</a:t>
            </a:r>
            <a:r>
              <a:rPr lang="en-GB" baseline="0" dirty="0"/>
              <a:t> in</a:t>
            </a:r>
            <a:r>
              <a:rPr lang="en-GB" dirty="0"/>
              <a:t> working memory, but can only work on between 2 and 4 at a time.</a:t>
            </a:r>
          </a:p>
          <a:p>
            <a:endParaRPr lang="en-GB" dirty="0"/>
          </a:p>
          <a:p>
            <a:r>
              <a:rPr lang="en-GB" baseline="0" dirty="0"/>
              <a:t>John Hattie says that </a:t>
            </a:r>
            <a:r>
              <a:rPr lang="en-GB" i="1" baseline="0" dirty="0"/>
              <a:t>“working memory is able to deal with information for a few seconds only. This information is lost within 20 seconds unless refreshed by rehearsal processes.” </a:t>
            </a:r>
          </a:p>
          <a:p>
            <a:r>
              <a:rPr lang="en-GB" b="1" i="0" baseline="0" dirty="0"/>
              <a:t>Relate to learning multiplication facts</a:t>
            </a:r>
            <a:r>
              <a:rPr lang="en-GB" i="0" baseline="0" dirty="0"/>
              <a:t> – phase 2 of </a:t>
            </a:r>
            <a:r>
              <a:rPr lang="en-GB" i="0" baseline="0" dirty="0" err="1"/>
              <a:t>Baroody’s</a:t>
            </a:r>
            <a:r>
              <a:rPr lang="en-GB" i="0" baseline="0" dirty="0"/>
              <a:t> developmental phases of fact mastery.</a:t>
            </a:r>
          </a:p>
          <a:p>
            <a:endParaRPr lang="en-GB" baseline="0" dirty="0"/>
          </a:p>
          <a:p>
            <a:r>
              <a:rPr lang="en-GB" baseline="0" dirty="0"/>
              <a:t>Learning has taken place if something in long-term memory has changed- there has been an addition to schema construction. A connection has been made etc.</a:t>
            </a:r>
          </a:p>
          <a:p>
            <a:endParaRPr lang="en-GB" baseline="0" dirty="0"/>
          </a:p>
          <a:p>
            <a:r>
              <a:rPr lang="en-GB" baseline="0" dirty="0"/>
              <a:t>“An important process in schema construction is automation, whereby information can be processed with </a:t>
            </a:r>
            <a:r>
              <a:rPr lang="en-GB" b="1" baseline="0" dirty="0"/>
              <a:t>minimal conscious effort. </a:t>
            </a:r>
            <a:r>
              <a:rPr lang="en-GB" baseline="0" dirty="0"/>
              <a:t>Automaticity occurs after extensive practice.” (</a:t>
            </a:r>
            <a:r>
              <a:rPr lang="en-GB" baseline="0" dirty="0" err="1"/>
              <a:t>Sweller</a:t>
            </a:r>
            <a:r>
              <a:rPr lang="en-GB" baseline="0" dirty="0"/>
              <a:t>)</a:t>
            </a:r>
          </a:p>
          <a:p>
            <a:endParaRPr lang="en-GB" baseline="0" dirty="0"/>
          </a:p>
          <a:p>
            <a:r>
              <a:rPr lang="en-GB" baseline="0" dirty="0"/>
              <a:t>Where schemas are more developed in a more advanced learner, these schemas, when pulled into working memory, are a single element. A novice learner will have many smaller unconnected ‘chunks’ taking up working memory space.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B3FF-6F47-476E-BED3-CD73E284EA1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6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8" y="328614"/>
            <a:ext cx="145838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6533" y="1773239"/>
            <a:ext cx="10941051" cy="7191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4418" y="2900363"/>
            <a:ext cx="10943167" cy="23288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5545138"/>
            <a:ext cx="2415117" cy="476250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fld id="{673FCBAE-99D0-4AAB-8465-F4CC9E7CA612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15217" y="5545138"/>
            <a:ext cx="3860800" cy="476250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7467" y="5545138"/>
            <a:ext cx="2305051" cy="476250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fld id="{2D171278-658B-4080-B9F9-DE23E6131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95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FCBAE-99D0-4AAB-8465-F4CC9E7CA612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71278-658B-4080-B9F9-DE23E6131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6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01675"/>
            <a:ext cx="27432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01675"/>
            <a:ext cx="8026400" cy="48148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FCBAE-99D0-4AAB-8465-F4CC9E7CA612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71278-658B-4080-B9F9-DE23E6131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0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FCBAE-99D0-4AAB-8465-F4CC9E7CA612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71278-658B-4080-B9F9-DE23E6131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2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FCBAE-99D0-4AAB-8465-F4CC9E7CA612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71278-658B-4080-B9F9-DE23E6131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1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9139"/>
            <a:ext cx="5384800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9139"/>
            <a:ext cx="5384800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FCBAE-99D0-4AAB-8465-F4CC9E7CA612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71278-658B-4080-B9F9-DE23E6131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1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FCBAE-99D0-4AAB-8465-F4CC9E7CA612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71278-658B-4080-B9F9-DE23E6131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FCBAE-99D0-4AAB-8465-F4CC9E7CA612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71278-658B-4080-B9F9-DE23E6131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5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FCBAE-99D0-4AAB-8465-F4CC9E7CA612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71278-658B-4080-B9F9-DE23E6131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9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FCBAE-99D0-4AAB-8465-F4CC9E7CA612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71278-658B-4080-B9F9-DE23E6131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46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FCBAE-99D0-4AAB-8465-F4CC9E7CA612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71278-658B-4080-B9F9-DE23E6131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75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255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92375"/>
            <a:ext cx="1097280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5734051"/>
            <a:ext cx="260561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fld id="{673FCBAE-99D0-4AAB-8465-F4CC9E7CA612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2584" y="5734051"/>
            <a:ext cx="528108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8" y="5734051"/>
            <a:ext cx="153458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2D171278-658B-4080-B9F9-DE23E6131C71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12738"/>
            <a:ext cx="145626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4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39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39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39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F39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4F39"/>
        </a:buClr>
        <a:buChar char="»"/>
        <a:defRPr sz="2000">
          <a:solidFill>
            <a:srgbClr val="004F39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4F39"/>
        </a:buClr>
        <a:buChar char="»"/>
        <a:defRPr sz="2000">
          <a:solidFill>
            <a:srgbClr val="004F39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4F39"/>
        </a:buClr>
        <a:buChar char="»"/>
        <a:defRPr sz="2000">
          <a:solidFill>
            <a:srgbClr val="004F39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4F39"/>
        </a:buClr>
        <a:buChar char="»"/>
        <a:defRPr sz="2000">
          <a:solidFill>
            <a:srgbClr val="004F3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government/publications/education-inspection-framework-overview-of-research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 new Ofsted Framework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September 2019</a:t>
            </a:r>
          </a:p>
          <a:p>
            <a:r>
              <a:rPr lang="en-GB" sz="2800" dirty="0" smtClean="0"/>
              <a:t>Elizabeth Fitzpatrick</a:t>
            </a:r>
          </a:p>
          <a:p>
            <a:r>
              <a:rPr lang="en-GB" sz="2800" dirty="0" smtClean="0"/>
              <a:t>Head of School Improvement, Merton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704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7159" y="1877152"/>
            <a:ext cx="2492678" cy="27671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Working memory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Small amounts of information for short duration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15492" y="1437204"/>
            <a:ext cx="4689928" cy="330517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Long-term memory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‘The big mental warehouse of things we know’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Organised in schemas, ever more complex as learning takes place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136173" y="4195022"/>
            <a:ext cx="1551000" cy="399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" name="Right Arrow 12"/>
          <p:cNvSpPr/>
          <p:nvPr/>
        </p:nvSpPr>
        <p:spPr>
          <a:xfrm rot="10800000">
            <a:off x="2977276" y="2256030"/>
            <a:ext cx="1551000" cy="399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4" name="TextBox 13"/>
          <p:cNvSpPr txBox="1"/>
          <p:nvPr/>
        </p:nvSpPr>
        <p:spPr>
          <a:xfrm>
            <a:off x="3226721" y="1997881"/>
            <a:ext cx="154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Retrieval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0118" y="4373957"/>
            <a:ext cx="216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Schema construction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1934308" y="4876800"/>
            <a:ext cx="468923" cy="9847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Box 4"/>
          <p:cNvSpPr txBox="1"/>
          <p:nvPr/>
        </p:nvSpPr>
        <p:spPr>
          <a:xfrm>
            <a:off x="1371600" y="5906492"/>
            <a:ext cx="1605676" cy="37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Forgotten</a:t>
            </a:r>
          </a:p>
        </p:txBody>
      </p:sp>
    </p:spTree>
    <p:extLst>
      <p:ext uri="{BB962C8B-B14F-4D97-AF65-F5344CB8AC3E}">
        <p14:creationId xmlns:p14="http://schemas.microsoft.com/office/powerpoint/2010/main" val="11875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Ofsted -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7188"/>
            <a:ext cx="10972800" cy="2592388"/>
          </a:xfrm>
        </p:spPr>
        <p:txBody>
          <a:bodyPr/>
          <a:lstStyle/>
          <a:p>
            <a:r>
              <a:rPr lang="en-GB" dirty="0" smtClean="0"/>
              <a:t>‘A divisive debate has emerged in some quarters that creates an unnecessary opposition between knowledge and skills, suggesting they are separate alternatives. In reality, </a:t>
            </a:r>
            <a:r>
              <a:rPr lang="en-GB" b="1" dirty="0" smtClean="0"/>
              <a:t>knowledge and skills are closely interconnected</a:t>
            </a:r>
            <a:r>
              <a:rPr lang="en-GB" dirty="0" smtClean="0"/>
              <a:t>. Ofsted considers a skill to be the capacity to perform complex operations, whether cognitively or physically, drawing on what is known. </a:t>
            </a:r>
            <a:r>
              <a:rPr lang="en-GB" b="1" dirty="0" smtClean="0"/>
              <a:t>The education inspection framework and inspection handbooks ask inspectors to consider what providers are doing to develop both learners’ knowledge and their skills.’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672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Rooted in the solid consensus of the school’s leaders about the knowledge and skills that pupils need….’powerfully address social disadvantage’</a:t>
            </a:r>
          </a:p>
          <a:p>
            <a:r>
              <a:rPr lang="en-GB" dirty="0" smtClean="0"/>
              <a:t>Clear direction – what is curriculum building to?</a:t>
            </a:r>
          </a:p>
          <a:p>
            <a:r>
              <a:rPr lang="en-GB" dirty="0" smtClean="0"/>
              <a:t>Planned and sequenced well.</a:t>
            </a:r>
          </a:p>
          <a:p>
            <a:r>
              <a:rPr lang="en-GB" dirty="0" smtClean="0"/>
              <a:t>Broad for as long as possible.</a:t>
            </a:r>
          </a:p>
          <a:p>
            <a:r>
              <a:rPr lang="en-GB" dirty="0" smtClean="0"/>
              <a:t>High ambition for all pupils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35175"/>
            <a:ext cx="10972800" cy="2592388"/>
          </a:xfrm>
        </p:spPr>
        <p:txBody>
          <a:bodyPr/>
          <a:lstStyle/>
          <a:p>
            <a:r>
              <a:rPr lang="en-GB" dirty="0" smtClean="0"/>
              <a:t>Teachers:</a:t>
            </a:r>
          </a:p>
          <a:p>
            <a:pPr lvl="1"/>
            <a:r>
              <a:rPr lang="en-GB" dirty="0" smtClean="0"/>
              <a:t>have expert knowledge</a:t>
            </a:r>
          </a:p>
          <a:p>
            <a:pPr lvl="1"/>
            <a:r>
              <a:rPr lang="en-GB" dirty="0" smtClean="0"/>
              <a:t>enable pupils to understand key concepts</a:t>
            </a:r>
          </a:p>
          <a:p>
            <a:pPr lvl="1"/>
            <a:r>
              <a:rPr lang="en-GB" dirty="0" smtClean="0"/>
              <a:t>Check pupils’ understanding effectively</a:t>
            </a:r>
          </a:p>
          <a:p>
            <a:pPr lvl="1"/>
            <a:r>
              <a:rPr lang="en-GB" dirty="0" smtClean="0"/>
              <a:t>Ensure pupils embed key concepts in memory and apply fluently</a:t>
            </a:r>
          </a:p>
          <a:p>
            <a:pPr lvl="1"/>
            <a:r>
              <a:rPr lang="en-GB" dirty="0" smtClean="0"/>
              <a:t>Use assessment to check understanding and to inform teaching.</a:t>
            </a:r>
          </a:p>
          <a:p>
            <a:r>
              <a:rPr lang="en-GB" dirty="0" smtClean="0"/>
              <a:t>Curriculum is designed and delivered that enables knowledge transfer to long term memory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6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9600"/>
            <a:ext cx="10972800" cy="3205163"/>
          </a:xfrm>
        </p:spPr>
        <p:txBody>
          <a:bodyPr/>
          <a:lstStyle/>
          <a:p>
            <a:r>
              <a:rPr lang="en-GB" dirty="0" smtClean="0"/>
              <a:t>A well constructed and taught curriculum will lead to good results.</a:t>
            </a:r>
          </a:p>
          <a:p>
            <a:r>
              <a:rPr lang="en-GB" dirty="0" smtClean="0"/>
              <a:t>What is given to SEND and disadvantaged pupils to gain cultural capital to succeed in life</a:t>
            </a:r>
          </a:p>
          <a:p>
            <a:r>
              <a:rPr lang="en-GB" dirty="0" smtClean="0"/>
              <a:t>Balance will be given between national assessment outcomes and information from inspectors’ first hand evidence.</a:t>
            </a:r>
          </a:p>
          <a:p>
            <a:r>
              <a:rPr lang="en-GB" dirty="0" smtClean="0"/>
              <a:t>Learning builds towards goal of preparation for next stage.</a:t>
            </a:r>
          </a:p>
          <a:p>
            <a:r>
              <a:rPr lang="en-GB" dirty="0" smtClean="0"/>
              <a:t>Reading.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7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Ofsted -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6181"/>
            <a:ext cx="10972800" cy="2592388"/>
          </a:xfrm>
        </p:spPr>
        <p:txBody>
          <a:bodyPr/>
          <a:lstStyle/>
          <a:p>
            <a:r>
              <a:rPr lang="en-GB" dirty="0" smtClean="0"/>
              <a:t>‘There is no need for anyone to think they must develop a new curriculum, or design everything themselves from scratch, or put themselves through intellectual gymnastics. The early years foundation stage framework, the national curriculum and the specifications for GCSEs, A levels and other qualifications can carry much of the load. So, for example, a primary school that fulfils the spirit as well as the letter of the national curriculum, across the full range of subjects, is already in the right place with its curriculum.’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4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84" y="706583"/>
            <a:ext cx="10072360" cy="51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Inspection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‘Ofsted does not advocate that any particular approach should be used exclusively in teaching. Different approaches to teaching can be effective. What is appropriate will depend on the aims of a particular lesson or activity, and its place in the sequence of teaching a particular topic. Nevertheless, any approach used has features that must be present to ensure that it is delivered effectively. Ofsted has published a research commentary alongside this handbook, and that document sets out our understanding of those factors.’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60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‘Education inspection framework: overview of research’, Ofsted, January 2019; </a:t>
            </a:r>
            <a:r>
              <a:rPr lang="en-GB" dirty="0" smtClean="0">
                <a:hlinkClick r:id="rId3"/>
              </a:rPr>
              <a:t>www.gov.uk/government/publications/education-inspection-framework-overview-of-research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8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hand evidence gathering during inspection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‘Deep dives’</a:t>
            </a:r>
          </a:p>
          <a:p>
            <a:pPr lvl="1"/>
            <a:r>
              <a:rPr lang="en-GB" dirty="0" smtClean="0"/>
              <a:t>In primary, always reading, plus two other subjects, perhaps including maths</a:t>
            </a:r>
          </a:p>
          <a:p>
            <a:pPr lvl="1"/>
            <a:r>
              <a:rPr lang="en-GB" dirty="0" smtClean="0"/>
              <a:t>In secondary, six subjects.</a:t>
            </a:r>
          </a:p>
          <a:p>
            <a:r>
              <a:rPr lang="en-GB" dirty="0" smtClean="0"/>
              <a:t>Visit lessons (move away from use of term ‘lesson observations’) </a:t>
            </a:r>
          </a:p>
          <a:p>
            <a:pPr lvl="1"/>
            <a:r>
              <a:rPr lang="en-GB" dirty="0" err="1" smtClean="0"/>
              <a:t>Eg</a:t>
            </a:r>
            <a:r>
              <a:rPr lang="en-GB" dirty="0" smtClean="0"/>
              <a:t> where same subject is being taught, to different year groups</a:t>
            </a:r>
          </a:p>
          <a:p>
            <a:r>
              <a:rPr lang="en-GB" dirty="0" smtClean="0"/>
              <a:t>Talk to teachers and pupils</a:t>
            </a:r>
          </a:p>
          <a:p>
            <a:r>
              <a:rPr lang="en-GB" dirty="0" smtClean="0"/>
              <a:t>Look at pupils’ work</a:t>
            </a:r>
          </a:p>
          <a:p>
            <a:r>
              <a:rPr lang="en-GB" dirty="0" smtClean="0"/>
              <a:t>Does work match leaders’ intentions about the curriculum?</a:t>
            </a:r>
          </a:p>
          <a:p>
            <a:r>
              <a:rPr lang="en-GB" dirty="0" smtClean="0"/>
              <a:t>‘The crucial element here is the connection between different pieces of evidence’.</a:t>
            </a:r>
          </a:p>
          <a:p>
            <a:r>
              <a:rPr lang="en-GB" dirty="0" smtClean="0"/>
              <a:t>Test out what is ‘systematic’ or ‘unusual’.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‘There are 2 linked themes that run all the way through the framework: </a:t>
            </a:r>
            <a:r>
              <a:rPr lang="en-GB" sz="2800" b="1" dirty="0" smtClean="0"/>
              <a:t>the substance of education, and integrity</a:t>
            </a:r>
            <a:r>
              <a:rPr lang="en-GB" sz="2800" dirty="0" smtClean="0"/>
              <a:t>. We are proposing an evolutionary shift that rebalances inspection to look rather more closely at the substance of education: what is taught and how it is taught, </a:t>
            </a:r>
            <a:r>
              <a:rPr lang="en-GB" sz="2800" b="1" dirty="0" smtClean="0"/>
              <a:t>with test and exam outcomes looked at in that context, not in isolation</a:t>
            </a:r>
            <a:r>
              <a:rPr lang="en-GB" sz="2800" dirty="0" smtClean="0"/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5325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5175"/>
            <a:ext cx="10972800" cy="1143000"/>
          </a:xfrm>
        </p:spPr>
        <p:txBody>
          <a:bodyPr/>
          <a:lstStyle/>
          <a:p>
            <a:r>
              <a:rPr lang="en-GB" dirty="0"/>
              <a:t>L</a:t>
            </a:r>
            <a:r>
              <a:rPr lang="en-GB" dirty="0" smtClean="0"/>
              <a:t>eadership and Management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355090"/>
            <a:ext cx="10972800" cy="2592388"/>
          </a:xfrm>
        </p:spPr>
        <p:txBody>
          <a:bodyPr/>
          <a:lstStyle/>
          <a:p>
            <a:r>
              <a:rPr lang="en-GB" sz="2800" dirty="0" smtClean="0"/>
              <a:t>High expectations and ambitions (including for those ‘harder to reach’.</a:t>
            </a:r>
          </a:p>
          <a:p>
            <a:r>
              <a:rPr lang="en-GB" sz="2800" dirty="0" smtClean="0"/>
              <a:t>CPD alignment with curriculum</a:t>
            </a:r>
          </a:p>
          <a:p>
            <a:r>
              <a:rPr lang="en-GB" sz="2800" dirty="0" smtClean="0"/>
              <a:t>Coherence and consistency across the school</a:t>
            </a:r>
          </a:p>
          <a:p>
            <a:r>
              <a:rPr lang="en-GB" sz="2800" dirty="0" smtClean="0"/>
              <a:t>Engaging parents and the community</a:t>
            </a:r>
          </a:p>
          <a:p>
            <a:r>
              <a:rPr lang="en-GB" sz="2800" dirty="0" smtClean="0"/>
              <a:t>Leaders understanding roles</a:t>
            </a:r>
          </a:p>
          <a:p>
            <a:r>
              <a:rPr lang="en-GB" sz="2800" dirty="0" smtClean="0"/>
              <a:t>High ambitions for all pupils, including those that are harder to reach</a:t>
            </a:r>
          </a:p>
        </p:txBody>
      </p:sp>
    </p:spTree>
    <p:extLst>
      <p:ext uri="{BB962C8B-B14F-4D97-AF65-F5344CB8AC3E}">
        <p14:creationId xmlns:p14="http://schemas.microsoft.com/office/powerpoint/2010/main" val="2545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for subject leadership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</a:t>
            </a:r>
            <a:r>
              <a:rPr lang="en-GB" sz="2400" dirty="0" smtClean="0"/>
              <a:t>Our </a:t>
            </a:r>
            <a:r>
              <a:rPr lang="en-GB" sz="2400" dirty="0"/>
              <a:t>experience of piloting the EIF has shown that inspectors meet with curriculum leaders more often under the new approach than under our previous inspection framework</a:t>
            </a:r>
            <a:r>
              <a:rPr lang="en-GB" sz="2400" dirty="0" smtClean="0"/>
              <a:t>.’</a:t>
            </a:r>
          </a:p>
          <a:p>
            <a:r>
              <a:rPr lang="en-GB" sz="2400" dirty="0" smtClean="0"/>
              <a:t>Meetings with subject leaders to </a:t>
            </a:r>
            <a:r>
              <a:rPr lang="en-GB" sz="2400" dirty="0"/>
              <a:t>discuss:</a:t>
            </a:r>
          </a:p>
          <a:p>
            <a:pPr lvl="1"/>
            <a:r>
              <a:rPr lang="en-GB" sz="2000" dirty="0" smtClean="0"/>
              <a:t>their </a:t>
            </a:r>
            <a:r>
              <a:rPr lang="en-GB" sz="2000" dirty="0"/>
              <a:t>area and to form an understanding of the intended curriculum in it</a:t>
            </a:r>
          </a:p>
          <a:p>
            <a:pPr lvl="1"/>
            <a:r>
              <a:rPr lang="en-GB" sz="2000" dirty="0" smtClean="0"/>
              <a:t>what </a:t>
            </a:r>
            <a:r>
              <a:rPr lang="en-GB" sz="2000" dirty="0"/>
              <a:t>leaders expect inspectors will see when they visit lessons, look at pupils’ work and speak to pupils and teachers.</a:t>
            </a:r>
          </a:p>
          <a:p>
            <a:r>
              <a:rPr lang="en-GB" sz="2400" dirty="0" smtClean="0"/>
              <a:t>Joint lesson visits </a:t>
            </a:r>
            <a:r>
              <a:rPr lang="en-GB" sz="2400" dirty="0"/>
              <a:t>and work </a:t>
            </a:r>
            <a:r>
              <a:rPr lang="en-GB" sz="2400" dirty="0" smtClean="0"/>
              <a:t>scrutinies, and subsequent discussion.</a:t>
            </a:r>
            <a:endParaRPr lang="en-GB" sz="2400" dirty="0"/>
          </a:p>
          <a:p>
            <a:r>
              <a:rPr lang="en-GB" sz="2400" dirty="0" smtClean="0"/>
              <a:t>Acknowledgement that this will need to be carefully planned for class teachers.</a:t>
            </a:r>
            <a:endParaRPr lang="en-GB" sz="2400" dirty="0"/>
          </a:p>
          <a:p>
            <a:r>
              <a:rPr lang="en-GB" sz="2400" dirty="0" smtClean="0"/>
              <a:t>Senior leaders can be present (in the vast majority of cases).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069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for subject leadership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Subject Leaders will play an important part in inspection</a:t>
            </a:r>
          </a:p>
          <a:p>
            <a:r>
              <a:rPr lang="en-GB" sz="2400" dirty="0" smtClean="0"/>
              <a:t>Clarity about intention with regards to your subject area</a:t>
            </a:r>
          </a:p>
          <a:p>
            <a:r>
              <a:rPr lang="en-GB" sz="2400" dirty="0" smtClean="0"/>
              <a:t>Links to broader intention across the school, and to other subjects (INTENT)</a:t>
            </a:r>
          </a:p>
          <a:p>
            <a:r>
              <a:rPr lang="en-GB" sz="2400" dirty="0" smtClean="0"/>
              <a:t>How is your subject well sequenced so that learning is structured? (IMPLEMENTATION)</a:t>
            </a:r>
          </a:p>
          <a:p>
            <a:r>
              <a:rPr lang="en-GB" sz="2400" dirty="0" smtClean="0"/>
              <a:t>How is subject expertise developed? For you, and for other staff?</a:t>
            </a:r>
          </a:p>
          <a:p>
            <a:r>
              <a:rPr lang="en-GB" sz="2400" dirty="0" smtClean="0"/>
              <a:t>How is assessment used appropriately?</a:t>
            </a:r>
          </a:p>
          <a:p>
            <a:r>
              <a:rPr lang="en-GB" sz="2400" dirty="0" smtClean="0"/>
              <a:t>What do you know about the quality of the curriculum in your subject? (IMPACT)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676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of 5 </a:t>
            </a:r>
          </a:p>
          <a:p>
            <a:r>
              <a:rPr lang="en-GB" dirty="0" smtClean="0"/>
              <a:t>What evidence do you have of these?</a:t>
            </a:r>
          </a:p>
          <a:p>
            <a:r>
              <a:rPr lang="en-GB" dirty="0" smtClean="0"/>
              <a:t>What else do you need to go and find out about?</a:t>
            </a:r>
          </a:p>
          <a:p>
            <a:r>
              <a:rPr lang="en-GB" dirty="0" smtClean="0"/>
              <a:t>Might you need to talk to senior leaders about doing some things differently?</a:t>
            </a:r>
          </a:p>
          <a:p>
            <a:r>
              <a:rPr lang="en-GB" dirty="0" smtClean="0"/>
              <a:t>Discuss with your group, and identify the top three actions for </a:t>
            </a:r>
            <a:r>
              <a:rPr lang="en-GB" u="sng" dirty="0" smtClean="0"/>
              <a:t>you</a:t>
            </a:r>
            <a:r>
              <a:rPr lang="en-GB" dirty="0" smtClean="0"/>
              <a:t> to take away</a:t>
            </a:r>
          </a:p>
        </p:txBody>
      </p:sp>
    </p:spTree>
    <p:extLst>
      <p:ext uri="{BB962C8B-B14F-4D97-AF65-F5344CB8AC3E}">
        <p14:creationId xmlns:p14="http://schemas.microsoft.com/office/powerpoint/2010/main" val="34923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</a:t>
            </a:r>
            <a:r>
              <a:rPr lang="en-GB" smtClean="0"/>
              <a:t>and questions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changes proposed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374"/>
            <a:ext cx="10972800" cy="3613457"/>
          </a:xfrm>
        </p:spPr>
        <p:txBody>
          <a:bodyPr>
            <a:normAutofit/>
          </a:bodyPr>
          <a:lstStyle/>
          <a:p>
            <a:r>
              <a:rPr lang="en-GB" dirty="0" smtClean="0"/>
              <a:t>"Good" schools will be subject to 2 days of Section 8 inspection, up from one.</a:t>
            </a:r>
          </a:p>
          <a:p>
            <a:r>
              <a:rPr lang="en-GB" dirty="0" smtClean="0"/>
              <a:t>Outstanding schools remain exempt.</a:t>
            </a:r>
          </a:p>
          <a:p>
            <a:r>
              <a:rPr lang="en-GB" dirty="0" smtClean="0"/>
              <a:t>Section 5 inspections are also 2 days.  The size of the inspection team will vary according to the size and nature of the school.</a:t>
            </a:r>
          </a:p>
        </p:txBody>
      </p:sp>
    </p:spTree>
    <p:extLst>
      <p:ext uri="{BB962C8B-B14F-4D97-AF65-F5344CB8AC3E}">
        <p14:creationId xmlns:p14="http://schemas.microsoft.com/office/powerpoint/2010/main" val="12976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132" y="-227251"/>
            <a:ext cx="13140264" cy="73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08" y="623455"/>
            <a:ext cx="11173073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4" y="789709"/>
            <a:ext cx="11648862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Ofsted - the </a:t>
            </a:r>
            <a:r>
              <a:rPr lang="en-GB" dirty="0"/>
              <a:t>curriculum will be at the heart of the new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37927"/>
            <a:ext cx="10972800" cy="3862873"/>
          </a:xfrm>
        </p:spPr>
        <p:txBody>
          <a:bodyPr/>
          <a:lstStyle/>
          <a:p>
            <a:r>
              <a:rPr lang="en-GB" sz="2800" b="1" dirty="0" smtClean="0"/>
              <a:t>Ofsted’s </a:t>
            </a:r>
            <a:r>
              <a:rPr lang="en-GB" sz="2800" b="1" dirty="0"/>
              <a:t>working definition</a:t>
            </a:r>
            <a:r>
              <a:rPr lang="en-GB" sz="2800" dirty="0"/>
              <a:t>:</a:t>
            </a:r>
          </a:p>
          <a:p>
            <a:pPr lvl="1"/>
            <a:r>
              <a:rPr lang="en-GB" sz="2500" dirty="0" smtClean="0"/>
              <a:t>The </a:t>
            </a:r>
            <a:r>
              <a:rPr lang="en-GB" sz="2500" dirty="0"/>
              <a:t>curriculum is a </a:t>
            </a:r>
            <a:r>
              <a:rPr lang="en-GB" sz="2500" b="1" dirty="0" smtClean="0"/>
              <a:t>framework </a:t>
            </a:r>
            <a:r>
              <a:rPr lang="en-GB" sz="2500" dirty="0" smtClean="0"/>
              <a:t>for </a:t>
            </a:r>
            <a:r>
              <a:rPr lang="en-GB" sz="2500" dirty="0"/>
              <a:t>setting out </a:t>
            </a:r>
            <a:r>
              <a:rPr lang="en-GB" sz="2500" b="1" dirty="0"/>
              <a:t>the aims </a:t>
            </a:r>
            <a:r>
              <a:rPr lang="en-GB" sz="2500" dirty="0"/>
              <a:t>of a programme of education, including the knowledge and understanding to be gained at each stage (</a:t>
            </a:r>
            <a:r>
              <a:rPr lang="en-GB" sz="2500" b="1" dirty="0"/>
              <a:t>intent</a:t>
            </a:r>
            <a:r>
              <a:rPr lang="en-GB" sz="2500" dirty="0"/>
              <a:t>); </a:t>
            </a:r>
          </a:p>
          <a:p>
            <a:pPr lvl="1"/>
            <a:r>
              <a:rPr lang="en-GB" sz="2500" dirty="0" smtClean="0"/>
              <a:t>for </a:t>
            </a:r>
            <a:r>
              <a:rPr lang="en-GB" sz="2500" dirty="0"/>
              <a:t>translating that framework over time into a </a:t>
            </a:r>
            <a:r>
              <a:rPr lang="en-GB" sz="2500" b="1" dirty="0"/>
              <a:t>structure and narrative</a:t>
            </a:r>
            <a:r>
              <a:rPr lang="en-GB" sz="2500" dirty="0"/>
              <a:t>, within an institutional context (</a:t>
            </a:r>
            <a:r>
              <a:rPr lang="en-GB" sz="2500" b="1" dirty="0"/>
              <a:t>implementation</a:t>
            </a:r>
            <a:r>
              <a:rPr lang="en-GB" sz="2500" dirty="0"/>
              <a:t>), and </a:t>
            </a:r>
          </a:p>
          <a:p>
            <a:pPr lvl="1"/>
            <a:r>
              <a:rPr lang="en-GB" sz="2500" dirty="0" smtClean="0"/>
              <a:t>for </a:t>
            </a:r>
            <a:r>
              <a:rPr lang="en-GB" sz="2500" b="1" dirty="0" smtClean="0"/>
              <a:t>evaluating </a:t>
            </a:r>
            <a:r>
              <a:rPr lang="en-GB" sz="2500" dirty="0" smtClean="0"/>
              <a:t>what </a:t>
            </a:r>
            <a:r>
              <a:rPr lang="en-GB" sz="2500" b="1" dirty="0"/>
              <a:t>knowledge and skills </a:t>
            </a:r>
            <a:r>
              <a:rPr lang="en-GB" sz="2500" dirty="0"/>
              <a:t>children have </a:t>
            </a:r>
            <a:r>
              <a:rPr lang="en-GB" sz="2500" b="1" dirty="0" smtClean="0"/>
              <a:t>gained </a:t>
            </a:r>
            <a:r>
              <a:rPr lang="en-GB" sz="2500" dirty="0" smtClean="0"/>
              <a:t>against </a:t>
            </a:r>
            <a:r>
              <a:rPr lang="en-GB" sz="2500" dirty="0"/>
              <a:t>expectations (</a:t>
            </a:r>
            <a:r>
              <a:rPr lang="en-GB" sz="2500" b="1" dirty="0"/>
              <a:t>impact/achievement</a:t>
            </a:r>
            <a:r>
              <a:rPr lang="en-GB" sz="2500" dirty="0" smtClean="0"/>
              <a:t>).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1557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Concepts that matter when debating the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Progress means knowing more and remembering more.</a:t>
            </a:r>
          </a:p>
          <a:p>
            <a:r>
              <a:rPr lang="en-GB" dirty="0" smtClean="0"/>
              <a:t>Prior knowledge allows learning of new content.</a:t>
            </a:r>
          </a:p>
          <a:p>
            <a:r>
              <a:rPr lang="en-GB" dirty="0" smtClean="0"/>
              <a:t>Knowledge is connected in webs or schemata.</a:t>
            </a:r>
          </a:p>
          <a:p>
            <a:r>
              <a:rPr lang="en-GB" dirty="0" smtClean="0"/>
              <a:t>Vocabulary size relates to academic success, and learning in early years is crucial for increasing the breadth of children’s vocabulary.</a:t>
            </a:r>
          </a:p>
        </p:txBody>
      </p:sp>
    </p:spTree>
    <p:extLst>
      <p:ext uri="{BB962C8B-B14F-4D97-AF65-F5344CB8AC3E}">
        <p14:creationId xmlns:p14="http://schemas.microsoft.com/office/powerpoint/2010/main" val="29693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43" y="99604"/>
            <a:ext cx="9914708" cy="662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presentations_lbc_oct_20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powerpoint_presentations_lbc_oct_2015</Template>
  <TotalTime>28</TotalTime>
  <Words>1526</Words>
  <Application>Microsoft Office PowerPoint</Application>
  <PresentationFormat>Widescreen</PresentationFormat>
  <Paragraphs>142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powerpoint_presentations_lbc_oct_2015</vt:lpstr>
      <vt:lpstr>The new Ofsted Framework</vt:lpstr>
      <vt:lpstr>Key themes</vt:lpstr>
      <vt:lpstr>Key changes proposed</vt:lpstr>
      <vt:lpstr>PowerPoint Presentation</vt:lpstr>
      <vt:lpstr>PowerPoint Presentation</vt:lpstr>
      <vt:lpstr>PowerPoint Presentation</vt:lpstr>
      <vt:lpstr>Ofsted - the curriculum will be at the heart of the new framework</vt:lpstr>
      <vt:lpstr>Concepts that matter when debating the curriculum</vt:lpstr>
      <vt:lpstr>PowerPoint Presentation</vt:lpstr>
      <vt:lpstr>PowerPoint Presentation</vt:lpstr>
      <vt:lpstr>Ofsted - Curriculum</vt:lpstr>
      <vt:lpstr>Intent</vt:lpstr>
      <vt:lpstr>Implementation</vt:lpstr>
      <vt:lpstr>Impact</vt:lpstr>
      <vt:lpstr>Ofsted - curriculum</vt:lpstr>
      <vt:lpstr>PowerPoint Presentation</vt:lpstr>
      <vt:lpstr>The Inspection</vt:lpstr>
      <vt:lpstr>PowerPoint Presentation</vt:lpstr>
      <vt:lpstr>First hand evidence gathering during inspection</vt:lpstr>
      <vt:lpstr>Leadership and Management</vt:lpstr>
      <vt:lpstr>Implications for subject leadership</vt:lpstr>
      <vt:lpstr>Implications for subject leadership</vt:lpstr>
      <vt:lpstr>Activity  </vt:lpstr>
      <vt:lpstr>Feedback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Ofsted Framework</dc:title>
  <dc:creator>Elizabeth Fitzpatrick</dc:creator>
  <cp:lastModifiedBy>Elizabeth Fitzpatrick</cp:lastModifiedBy>
  <cp:revision>9</cp:revision>
  <dcterms:created xsi:type="dcterms:W3CDTF">2019-09-05T07:24:20Z</dcterms:created>
  <dcterms:modified xsi:type="dcterms:W3CDTF">2019-09-05T15:47:12Z</dcterms:modified>
</cp:coreProperties>
</file>